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8" r:id="rId2"/>
    <p:sldId id="270" r:id="rId3"/>
    <p:sldId id="265" r:id="rId4"/>
    <p:sldId id="273" r:id="rId5"/>
    <p:sldId id="275" r:id="rId6"/>
    <p:sldId id="276" r:id="rId7"/>
    <p:sldId id="271" r:id="rId8"/>
    <p:sldId id="277" r:id="rId9"/>
    <p:sldId id="269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90" r:id="rId20"/>
    <p:sldId id="291" r:id="rId21"/>
    <p:sldId id="292" r:id="rId22"/>
    <p:sldId id="288" r:id="rId23"/>
    <p:sldId id="289" r:id="rId2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1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6033CB3-7F95-41E1-81BF-E8064342392D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1C10190-6A87-4EFF-B67B-FD2B4955DE6B}" type="datetime1">
              <a:rPr lang="ru-RU" noProof="0" smtClean="0"/>
              <a:t>09.02.2020</a:t>
            </a:fld>
            <a:endParaRPr lang="ru-RU" noProof="0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 smtClean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 smtClean="0"/>
              <a:t>Второй уровень</a:t>
            </a:r>
          </a:p>
          <a:p>
            <a:pPr lvl="2" rtl="0"/>
            <a:r>
              <a:rPr lang="ru-RU" noProof="0" dirty="0" smtClean="0"/>
              <a:t>Третий уровень</a:t>
            </a:r>
          </a:p>
          <a:p>
            <a:pPr lvl="3" rtl="0"/>
            <a:r>
              <a:rPr lang="ru-RU" noProof="0" dirty="0" smtClean="0"/>
              <a:t>Четвертый уровень</a:t>
            </a:r>
          </a:p>
          <a:p>
            <a:pPr lvl="4" rtl="0"/>
            <a:r>
              <a:rPr lang="ru-RU" noProof="0" dirty="0" smtClean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6041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3361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5357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smtClean="0"/>
              <a:t>Образец подзаголовка</a:t>
            </a:r>
            <a:endParaRPr lang="ru-RU" dirty="0"/>
          </a:p>
        </p:txBody>
      </p:sp>
      <p:sp>
        <p:nvSpPr>
          <p:cNvPr id="11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63D273F9-4EFF-4F0B-9DF4-01F988EA6D1E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12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89B750-52B5-4380-A24A-7530EE5DCF6F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7" name="Рисунок 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ADF49962-1D0D-4F31-AB9F-D72B431EE16F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3FD9A-4A31-4F86-93A4-8837C3CDE1A3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5389B495-48D3-4554-8EC7-73D4659C5407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AA998-4B36-404A-8DEA-DA5BB2816D86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3059E1-7810-4134-BA30-CD168ACA1ED0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DD942-3932-490C-965E-CE019573200E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23EE73-29DE-4D32-853F-71E261A37FAC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4" name="Текст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 rtl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Объект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3AA2DE-E044-4C5E-88E8-826FD672C224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89F6FF-325E-4839-A110-B16E8C0199BE}" type="datetime1">
              <a:rPr lang="ru-RU" smtClean="0"/>
              <a:t>09.02.2020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 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 smtClean="0"/>
              <a:t>Образец текста</a:t>
            </a:r>
          </a:p>
          <a:p>
            <a:pPr lvl="1" rtl="0"/>
            <a:r>
              <a:rPr lang="ru-RU" dirty="0" smtClean="0"/>
              <a:t>Второй уровень</a:t>
            </a:r>
          </a:p>
          <a:p>
            <a:pPr lvl="2" rtl="0"/>
            <a:r>
              <a:rPr lang="ru-RU" dirty="0" smtClean="0"/>
              <a:t>Третий уровень</a:t>
            </a:r>
          </a:p>
          <a:p>
            <a:pPr lvl="3" rtl="0"/>
            <a:r>
              <a:rPr lang="ru-RU" dirty="0" smtClean="0"/>
              <a:t>Четвертый уровень</a:t>
            </a:r>
          </a:p>
          <a:p>
            <a:pPr lvl="4" rtl="0"/>
            <a:r>
              <a:rPr lang="ru-RU" dirty="0" smtClean="0"/>
              <a:t>Пятый уровень</a:t>
            </a:r>
          </a:p>
          <a:p>
            <a:pPr lvl="5" rtl="0"/>
            <a:r>
              <a:rPr lang="ru-RU" dirty="0" smtClean="0"/>
              <a:t>Шестой</a:t>
            </a:r>
          </a:p>
          <a:p>
            <a:pPr lvl="6" rtl="0"/>
            <a:r>
              <a:rPr lang="ru-RU" dirty="0" smtClean="0"/>
              <a:t>Седьмой</a:t>
            </a:r>
          </a:p>
          <a:p>
            <a:pPr lvl="7" rtl="0"/>
            <a:r>
              <a:rPr lang="ru-RU" dirty="0" smtClean="0"/>
              <a:t>Восьмой</a:t>
            </a:r>
          </a:p>
          <a:p>
            <a:pPr lvl="8" rtl="0"/>
            <a:r>
              <a:rPr lang="ru-RU" dirty="0" smtClean="0"/>
              <a:t>Девятый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38ABFFF7-E2BC-4B90-8333-1B79B63513B3}" type="datetime1">
              <a:rPr lang="ru-RU" smtClean="0"/>
              <a:pPr/>
              <a:t>09.02.2020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057633" y="1643396"/>
            <a:ext cx="8500062" cy="2387600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 err="1" smtClean="0"/>
              <a:t>Посл</a:t>
            </a:r>
            <a:r>
              <a:rPr lang="uk-UA" dirty="0" err="1" smtClean="0"/>
              <a:t>едовательный</a:t>
            </a:r>
            <a:r>
              <a:rPr lang="uk-UA" dirty="0" smtClean="0"/>
              <a:t> </a:t>
            </a:r>
            <a:r>
              <a:rPr lang="uk-UA" dirty="0" err="1" smtClean="0"/>
              <a:t>поиск</a:t>
            </a:r>
            <a:r>
              <a:rPr lang="uk-UA" dirty="0" smtClean="0"/>
              <a:t> и </a:t>
            </a:r>
            <a:r>
              <a:rPr lang="uk-UA" dirty="0" err="1" smtClean="0"/>
              <a:t>поиск</a:t>
            </a:r>
            <a:r>
              <a:rPr lang="uk-UA" dirty="0" smtClean="0"/>
              <a:t> </a:t>
            </a:r>
            <a:r>
              <a:rPr lang="uk-UA" dirty="0" err="1" smtClean="0"/>
              <a:t>подрядов</a:t>
            </a:r>
            <a:r>
              <a:rPr lang="uk-UA" dirty="0" smtClean="0"/>
              <a:t> методом </a:t>
            </a:r>
            <a:r>
              <a:rPr lang="uk-UA" dirty="0" err="1" smtClean="0"/>
              <a:t>грубой</a:t>
            </a:r>
            <a:r>
              <a:rPr lang="uk-UA" dirty="0" smtClean="0"/>
              <a:t> </a:t>
            </a:r>
            <a:r>
              <a:rPr lang="uk-UA" dirty="0" err="1" smtClean="0"/>
              <a:t>силы</a:t>
            </a:r>
            <a:r>
              <a:rPr lang="uk-UA" dirty="0" smtClean="0"/>
              <a:t>.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317965" y="4911634"/>
            <a:ext cx="8357295" cy="45315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uk-UA" dirty="0" err="1" smtClean="0"/>
              <a:t>Панкеева</a:t>
            </a:r>
            <a:r>
              <a:rPr lang="uk-UA" dirty="0" smtClean="0"/>
              <a:t> </a:t>
            </a:r>
            <a:r>
              <a:rPr lang="uk-UA" dirty="0" err="1" smtClean="0"/>
              <a:t>София</a:t>
            </a:r>
            <a:r>
              <a:rPr lang="uk-UA" dirty="0" smtClean="0"/>
              <a:t>, КМ-93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628" y="531657"/>
            <a:ext cx="9628632" cy="1362113"/>
          </a:xfrm>
        </p:spPr>
        <p:txBody>
          <a:bodyPr/>
          <a:lstStyle/>
          <a:p>
            <a:r>
              <a:rPr lang="ru-RU" dirty="0" smtClean="0"/>
              <a:t>Поиск подстроки.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248194" y="2024743"/>
                <a:ext cx="10660598" cy="4833257"/>
              </a:xfrm>
            </p:spPr>
            <p:txBody>
              <a:bodyPr>
                <a:normAutofit fontScale="85000" lnSpcReduction="10000"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uk-UA" sz="24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О</a:t>
                </a:r>
                <a:r>
                  <a:rPr lang="ru-RU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писание задачи поиска </a:t>
                </a:r>
                <a:r>
                  <a:rPr lang="ru-RU" sz="2400" dirty="0" smtClean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подстроки: </a:t>
                </a:r>
                <a:r>
                  <a:rPr lang="ru-RU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дана символьная строка длиной </a:t>
                </a:r>
                <a:r>
                  <a:rPr lang="en-US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 </a:t>
                </a:r>
                <a:r>
                  <a:rPr lang="ru-RU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, называющаяся текстом, и строка длиной m (m &lt; п), именуемая шаблоном (</a:t>
                </a:r>
                <a:r>
                  <a:rPr lang="ru-RU" sz="24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pattern</a:t>
                </a:r>
                <a:r>
                  <a:rPr lang="ru-RU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); требуется найти в тексте подстроку, соответствующую шаблону. Говоря точнее, мы хотим определить </a:t>
                </a:r>
                <a:r>
                  <a:rPr lang="uk-UA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і</a:t>
                </a:r>
                <a:r>
                  <a:rPr lang="ru-RU" sz="2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— индекс крайнего слева символа первой соответствующей шаблону подстроки в тексте — такой, что</a:t>
                </a: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sz="2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ru-RU" sz="2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ru-RU" sz="2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ru-RU" sz="2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,…, </m:t>
                      </m:r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b>
                      </m:sSub>
                      <m:r>
                        <a:rPr lang="ru-RU" sz="2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𝑚</m:t>
                          </m:r>
                          <m:r>
                            <a:rPr lang="ru-RU" sz="2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sz="2800" dirty="0" smtClean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en-US" sz="24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endParaRPr lang="ru-RU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07000"/>
                  </a:lnSpc>
                  <a:spcAft>
                    <a:spcPts val="800"/>
                  </a:spcAft>
                  <a:buNone/>
                </a:pPr>
                <a:endParaRPr lang="ru-RU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ru-RU" sz="2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Если требуется найти все такие подстроки, алгоритм поиска подстроки может просто продолжать работу до полной проверки текста.</a:t>
                </a:r>
                <a:endParaRPr lang="ru-RU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8194" y="2024743"/>
                <a:ext cx="10660598" cy="4833257"/>
              </a:xfrm>
              <a:blipFill>
                <a:blip r:embed="rId2"/>
                <a:stretch>
                  <a:fillRect l="-800" t="-757" r="-1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25135" t="35400" r="28080" b="46515"/>
          <a:stretch/>
        </p:blipFill>
        <p:spPr>
          <a:xfrm>
            <a:off x="457200" y="4075611"/>
            <a:ext cx="7038437" cy="144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5" t="22792" r="21306" b="14091"/>
          <a:stretch/>
        </p:blipFill>
        <p:spPr>
          <a:xfrm>
            <a:off x="1776549" y="1985555"/>
            <a:ext cx="7994469" cy="4600587"/>
          </a:xfrm>
        </p:spPr>
      </p:pic>
    </p:spTree>
    <p:extLst>
      <p:ext uri="{BB962C8B-B14F-4D97-AF65-F5344CB8AC3E}">
        <p14:creationId xmlns:p14="http://schemas.microsoft.com/office/powerpoint/2010/main" val="375213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70263" y="1998618"/>
            <a:ext cx="5669280" cy="459812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Алгоритм</a:t>
            </a:r>
            <a:r>
              <a:rPr lang="ru-RU" dirty="0"/>
              <a:t>, основанный на грубой силе, очевиден: выровняем шаблон с началом текста и начнем сравнивать соответствующие пары символов слева направо до тех пор, пока не убедимся, что символы во всех </a:t>
            </a:r>
            <a:r>
              <a:rPr lang="en-US" dirty="0"/>
              <a:t>m</a:t>
            </a:r>
            <a:r>
              <a:rPr lang="ru-RU" dirty="0"/>
              <a:t> парах равны (в этом случае алгоритм может прекращать работу), либо не встретим пару разных символов. В последнем случае шаблон смещается на одну позицию вправо, и сравнение символов продолжается, начиная с первого символа шаблона и символа в соответствующей позиции в тексте. Заметим, что последняя позиция в тексте, которая еще может выступать в роли начала искомой подстроки — п - </a:t>
            </a:r>
            <a:r>
              <a:rPr lang="en-US" dirty="0"/>
              <a:t>m </a:t>
            </a:r>
            <a:r>
              <a:rPr lang="ru-RU" dirty="0"/>
              <a:t>(если позиции в тексте индексируются значениями от 0 до  </a:t>
            </a:r>
            <a:r>
              <a:rPr lang="en-US" dirty="0"/>
              <a:t>n</a:t>
            </a:r>
            <a:r>
              <a:rPr lang="ru-RU" dirty="0"/>
              <a:t>— 1). После этой позиции в тексте остается слишком мало символов, чтобы они могли соответствовать шаблону. Следовательно, по достижении указанной позиции алгоритм не должен делать никаких сравнений.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10" t="28844" r="29365" b="39972"/>
          <a:stretch/>
        </p:blipFill>
        <p:spPr>
          <a:xfrm>
            <a:off x="6480342" y="2142309"/>
            <a:ext cx="5589737" cy="22729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39543" y="4585407"/>
            <a:ext cx="5839096" cy="1870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Обратите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внимание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что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данном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примере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алгоритм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практически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всегда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смещает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шаблон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первого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же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сравнения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символа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Однако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наихудший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случай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намного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неприятнее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алгоритм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может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выполнять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все по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сравнений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перед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сдвигом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шаблона, и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это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происходит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каждой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 —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+ 1</a:t>
            </a:r>
            <a:r>
              <a:rPr lang="ru-RU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uk-U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попыток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52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0891" y="466343"/>
            <a:ext cx="10307901" cy="1362113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Найдите кол-во сравнений, выполняемых версией последовательного поиска с ограничителем: в наихудшем и среднем случае при вероятности успешного по</a:t>
            </a:r>
            <a:r>
              <a:rPr lang="uk-UA" dirty="0" err="1" smtClean="0"/>
              <a:t>ис</a:t>
            </a:r>
            <a:r>
              <a:rPr lang="ru-RU" dirty="0" smtClean="0"/>
              <a:t>ка </a:t>
            </a:r>
            <a:r>
              <a:rPr lang="en-US" dirty="0" smtClean="0"/>
              <a:t>p</a:t>
            </a:r>
            <a:r>
              <a:rPr lang="uk-UA" dirty="0" smtClean="0"/>
              <a:t>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5029" y="2090057"/>
            <a:ext cx="9863763" cy="4086905"/>
          </a:xfrm>
        </p:spPr>
        <p:txBody>
          <a:bodyPr>
            <a:normAutofit/>
          </a:bodyPr>
          <a:lstStyle/>
          <a:p>
            <a:r>
              <a:rPr lang="ru-RU" dirty="0" smtClean="0"/>
              <a:t>Количество </a:t>
            </a:r>
            <a:r>
              <a:rPr lang="ru-RU" dirty="0" err="1" smtClean="0"/>
              <a:t>сравлений</a:t>
            </a:r>
            <a:r>
              <a:rPr lang="ru-RU" dirty="0" smtClean="0"/>
              <a:t> в наихудшем случае без </a:t>
            </a:r>
            <a:r>
              <a:rPr lang="ru-RU" dirty="0" err="1" smtClean="0"/>
              <a:t>ограничемоего</a:t>
            </a:r>
            <a:r>
              <a:rPr lang="ru-RU" dirty="0" smtClean="0"/>
              <a:t> элемента =  </a:t>
            </a:r>
            <a:r>
              <a:rPr lang="en-US" dirty="0" smtClean="0"/>
              <a:t>n  </a:t>
            </a:r>
            <a:r>
              <a:rPr lang="ru-RU" dirty="0" smtClean="0"/>
              <a:t>(количество </a:t>
            </a:r>
            <a:r>
              <a:rPr lang="ru-RU" dirty="0" err="1" smtClean="0"/>
              <a:t>елементов</a:t>
            </a:r>
            <a:r>
              <a:rPr lang="ru-RU" dirty="0" smtClean="0"/>
              <a:t> </a:t>
            </a:r>
            <a:r>
              <a:rPr lang="ru-RU" dirty="0" err="1" smtClean="0"/>
              <a:t>масива</a:t>
            </a:r>
            <a:r>
              <a:rPr lang="ru-RU" dirty="0" smtClean="0"/>
              <a:t>)</a:t>
            </a:r>
            <a:endParaRPr lang="ru-RU" dirty="0"/>
          </a:p>
          <a:p>
            <a:endParaRPr lang="ru-RU" dirty="0"/>
          </a:p>
          <a:p>
            <a:r>
              <a:rPr lang="ru-RU" dirty="0"/>
              <a:t>В</a:t>
            </a:r>
            <a:r>
              <a:rPr lang="ru-RU" dirty="0" smtClean="0"/>
              <a:t> среднем случае:</a:t>
            </a:r>
          </a:p>
          <a:p>
            <a:pPr marL="0" indent="0">
              <a:buNone/>
            </a:pPr>
            <a:r>
              <a:rPr lang="ru-RU" dirty="0" smtClean="0"/>
              <a:t>                                                </a:t>
            </a:r>
            <a:r>
              <a:rPr lang="en-US" dirty="0" smtClean="0"/>
              <a:t>p(n+1</a:t>
            </a:r>
            <a:r>
              <a:rPr lang="en-US" dirty="0"/>
              <a:t>)/2 + n(1-p)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 </a:t>
            </a:r>
            <a:r>
              <a:rPr lang="en-US" dirty="0" smtClean="0"/>
              <a:t>– </a:t>
            </a:r>
            <a:r>
              <a:rPr lang="ru-RU" dirty="0" smtClean="0"/>
              <a:t>вероятность успешного поиска.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n </a:t>
            </a:r>
            <a:r>
              <a:rPr lang="en-US" dirty="0" smtClean="0"/>
              <a:t>-</a:t>
            </a:r>
            <a:r>
              <a:rPr lang="ru-RU" dirty="0">
                <a:solidFill>
                  <a:srgbClr val="3C4743"/>
                </a:solidFill>
              </a:rPr>
              <a:t> количество </a:t>
            </a:r>
            <a:r>
              <a:rPr lang="ru-RU" dirty="0" err="1">
                <a:solidFill>
                  <a:srgbClr val="3C4743"/>
                </a:solidFill>
              </a:rPr>
              <a:t>елементов</a:t>
            </a:r>
            <a:r>
              <a:rPr lang="ru-RU" dirty="0">
                <a:solidFill>
                  <a:srgbClr val="3C4743"/>
                </a:solidFill>
              </a:rPr>
              <a:t> </a:t>
            </a:r>
            <a:r>
              <a:rPr lang="ru-RU" dirty="0" err="1">
                <a:solidFill>
                  <a:srgbClr val="3C4743"/>
                </a:solidFill>
              </a:rPr>
              <a:t>масива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321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7017" y="466343"/>
            <a:ext cx="10281775" cy="1362113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Для </a:t>
            </a:r>
            <a:r>
              <a:rPr lang="ru-RU" dirty="0" err="1" smtClean="0"/>
              <a:t>фиксированого</a:t>
            </a:r>
            <a:r>
              <a:rPr lang="ru-RU" dirty="0" smtClean="0"/>
              <a:t> </a:t>
            </a:r>
            <a:r>
              <a:rPr lang="en-US" dirty="0" smtClean="0"/>
              <a:t>n </a:t>
            </a:r>
            <a:r>
              <a:rPr lang="ru-RU" dirty="0" smtClean="0"/>
              <a:t>определите значения </a:t>
            </a:r>
            <a:r>
              <a:rPr lang="ru-RU" dirty="0">
                <a:solidFill>
                  <a:srgbClr val="E5E6DA"/>
                </a:solidFill>
              </a:rPr>
              <a:t>p </a:t>
            </a:r>
            <a:r>
              <a:rPr lang="ru-RU" dirty="0" smtClean="0">
                <a:solidFill>
                  <a:srgbClr val="E5E6DA"/>
                </a:solidFill>
              </a:rPr>
              <a:t>,</a:t>
            </a:r>
            <a:r>
              <a:rPr lang="ru-RU" dirty="0" smtClean="0"/>
              <a:t>0 </a:t>
            </a:r>
            <a:r>
              <a:rPr lang="ru-RU" dirty="0"/>
              <a:t>=&lt; p &lt;= </a:t>
            </a:r>
            <a:r>
              <a:rPr lang="ru-RU" dirty="0" smtClean="0"/>
              <a:t>1, для которых формула дает наибольшее и наименьшее значения.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8011" y="2190749"/>
            <a:ext cx="10490781" cy="3986213"/>
          </a:xfrm>
        </p:spPr>
        <p:txBody>
          <a:bodyPr>
            <a:normAutofit/>
          </a:bodyPr>
          <a:lstStyle/>
          <a:p>
            <a:r>
              <a:rPr lang="ru-RU" dirty="0"/>
              <a:t>С = p(n+1)/2 + n(1-p)</a:t>
            </a:r>
          </a:p>
          <a:p>
            <a:pPr marL="0" indent="0">
              <a:buNone/>
            </a:pPr>
            <a:r>
              <a:rPr lang="ru-RU" dirty="0" smtClean="0"/>
              <a:t>0 </a:t>
            </a:r>
            <a:r>
              <a:rPr lang="ru-RU" dirty="0"/>
              <a:t>=&lt; p &lt;= 1</a:t>
            </a:r>
          </a:p>
          <a:p>
            <a:endParaRPr lang="ru-RU" dirty="0"/>
          </a:p>
          <a:p>
            <a:r>
              <a:rPr lang="ru-RU" dirty="0" smtClean="0"/>
              <a:t>Подставим  </a:t>
            </a:r>
            <a:r>
              <a:rPr lang="ru-RU" dirty="0"/>
              <a:t>n = </a:t>
            </a:r>
            <a:r>
              <a:rPr lang="ru-RU" dirty="0" smtClean="0"/>
              <a:t>10: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С </a:t>
            </a:r>
            <a:r>
              <a:rPr lang="ru-RU" dirty="0"/>
              <a:t>= 11p/2 + 11 - 10p = - 9/2p + 11</a:t>
            </a:r>
          </a:p>
          <a:p>
            <a:endParaRPr lang="ru-RU" dirty="0"/>
          </a:p>
          <a:p>
            <a:r>
              <a:rPr lang="ru-RU" dirty="0" err="1" smtClean="0"/>
              <a:t>Тоесть</a:t>
            </a:r>
            <a:r>
              <a:rPr lang="ru-RU" dirty="0" smtClean="0"/>
              <a:t>  </a:t>
            </a:r>
            <a:r>
              <a:rPr lang="ru-RU" dirty="0"/>
              <a:t>при p = 0   C  </a:t>
            </a:r>
            <a:r>
              <a:rPr lang="ru-RU" dirty="0" smtClean="0"/>
              <a:t>будет принимать максимальное значение </a:t>
            </a:r>
            <a:r>
              <a:rPr lang="ru-RU" dirty="0"/>
              <a:t>= 11, а при p = 1  -  </a:t>
            </a:r>
            <a:r>
              <a:rPr lang="ru-RU" dirty="0" err="1" smtClean="0"/>
              <a:t>минимальне</a:t>
            </a:r>
            <a:r>
              <a:rPr lang="ru-RU" dirty="0"/>
              <a:t>: С = 5.5</a:t>
            </a:r>
          </a:p>
        </p:txBody>
      </p:sp>
    </p:spTree>
    <p:extLst>
      <p:ext uri="{BB962C8B-B14F-4D97-AF65-F5344CB8AC3E}">
        <p14:creationId xmlns:p14="http://schemas.microsoft.com/office/powerpoint/2010/main" val="244498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8823" y="1041109"/>
            <a:ext cx="11364686" cy="826880"/>
          </a:xfrm>
        </p:spPr>
        <p:txBody>
          <a:bodyPr>
            <a:normAutofit fontScale="90000"/>
          </a:bodyPr>
          <a:lstStyle/>
          <a:p>
            <a:r>
              <a:rPr lang="ru-RU" sz="2700" dirty="0"/>
              <a:t>Сколько сравнений (успешных и неудачных) сделает алгоритм </a:t>
            </a:r>
            <a:r>
              <a:rPr lang="ru-RU" sz="2700" dirty="0" smtClean="0"/>
              <a:t>поиска </a:t>
            </a:r>
            <a:r>
              <a:rPr lang="ru-RU" sz="2700" dirty="0"/>
              <a:t>подстроки, основанный на грубой силе, для следующих </a:t>
            </a:r>
            <a:r>
              <a:rPr lang="ru-RU" sz="2700" dirty="0" smtClean="0"/>
              <a:t>шаблонов в </a:t>
            </a:r>
            <a:r>
              <a:rPr lang="ru-RU" sz="2700" dirty="0"/>
              <a:t>тексте, состоящем из 1000 нулей?</a:t>
            </a:r>
            <a:br>
              <a:rPr lang="ru-RU" sz="2700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а) 00001 6) 10000 в) 01010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78822" y="1867989"/>
            <a:ext cx="11813177" cy="4846320"/>
          </a:xfrm>
        </p:spPr>
        <p:txBody>
          <a:bodyPr>
            <a:normAutofit fontScale="85000" lnSpcReduction="20000"/>
          </a:bodyPr>
          <a:lstStyle/>
          <a:p>
            <a:endParaRPr lang="ru-RU" dirty="0"/>
          </a:p>
          <a:p>
            <a:r>
              <a:rPr lang="ru-RU" dirty="0"/>
              <a:t>1)  Шаблон: "00001"</a:t>
            </a:r>
          </a:p>
          <a:p>
            <a:pPr marL="0" indent="0">
              <a:buNone/>
            </a:pPr>
            <a:r>
              <a:rPr lang="ru-RU" dirty="0"/>
              <a:t>Будет проверять по пять раз за каждый символ текста, не включая его последних 4 элементов.</a:t>
            </a:r>
          </a:p>
          <a:p>
            <a:pPr marL="0" indent="0">
              <a:buNone/>
            </a:pPr>
            <a:r>
              <a:rPr lang="ru-RU" dirty="0" err="1"/>
              <a:t>Тоесть</a:t>
            </a:r>
            <a:r>
              <a:rPr lang="ru-RU" dirty="0"/>
              <a:t> 5x(1000-4) = 4980</a:t>
            </a:r>
          </a:p>
          <a:p>
            <a:endParaRPr lang="ru-RU" dirty="0"/>
          </a:p>
          <a:p>
            <a:r>
              <a:rPr lang="ru-RU" dirty="0"/>
              <a:t>2) Шаблон: "10000"</a:t>
            </a:r>
          </a:p>
          <a:p>
            <a:pPr marL="0" indent="0">
              <a:buNone/>
            </a:pPr>
            <a:r>
              <a:rPr lang="ru-RU" dirty="0"/>
              <a:t>Проверит ровно </a:t>
            </a:r>
            <a:r>
              <a:rPr lang="ru-RU" dirty="0" smtClean="0"/>
              <a:t>(1000 – 4) </a:t>
            </a:r>
            <a:r>
              <a:rPr lang="ru-RU" dirty="0"/>
              <a:t>раз, </a:t>
            </a:r>
            <a:r>
              <a:rPr lang="ru-RU" dirty="0" err="1"/>
              <a:t>тоесть</a:t>
            </a:r>
            <a:r>
              <a:rPr lang="ru-RU" dirty="0"/>
              <a:t> 996</a:t>
            </a:r>
          </a:p>
          <a:p>
            <a:endParaRPr lang="ru-RU" dirty="0"/>
          </a:p>
          <a:p>
            <a:r>
              <a:rPr lang="ru-RU" dirty="0"/>
              <a:t>3) Шаблон: "01010"</a:t>
            </a:r>
          </a:p>
          <a:p>
            <a:pPr marL="0" indent="0">
              <a:buNone/>
            </a:pPr>
            <a:r>
              <a:rPr lang="ru-RU" dirty="0"/>
              <a:t>Будет проверять по 2 раза за каждый символ текста, не включая его последних 4 </a:t>
            </a:r>
            <a:r>
              <a:rPr lang="ru-RU" dirty="0" err="1"/>
              <a:t>элементов.Тоесть</a:t>
            </a:r>
            <a:r>
              <a:rPr lang="ru-RU" dirty="0"/>
              <a:t>:</a:t>
            </a:r>
          </a:p>
          <a:p>
            <a:pPr marL="0" indent="0">
              <a:buNone/>
            </a:pPr>
            <a:r>
              <a:rPr lang="ru-RU" dirty="0"/>
              <a:t>Проверит ровно 2х(1000 - 4) = 1992</a:t>
            </a:r>
          </a:p>
        </p:txBody>
      </p:sp>
    </p:spTree>
    <p:extLst>
      <p:ext uri="{BB962C8B-B14F-4D97-AF65-F5344CB8AC3E}">
        <p14:creationId xmlns:p14="http://schemas.microsoft.com/office/powerpoint/2010/main" val="283987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5943" y="544720"/>
            <a:ext cx="11456125" cy="1271017"/>
          </a:xfrm>
        </p:spPr>
        <p:txBody>
          <a:bodyPr>
            <a:normAutofit fontScale="90000"/>
          </a:bodyPr>
          <a:lstStyle/>
          <a:p>
            <a:r>
              <a:rPr lang="ru-RU" sz="2200" dirty="0"/>
              <a:t>Приведите пример текста длиной </a:t>
            </a:r>
            <a:r>
              <a:rPr lang="en-US" sz="2200" dirty="0"/>
              <a:t>n</a:t>
            </a:r>
            <a:r>
              <a:rPr lang="ru-RU" sz="2200" dirty="0" smtClean="0"/>
              <a:t> </a:t>
            </a:r>
            <a:r>
              <a:rPr lang="ru-RU" sz="2200" dirty="0"/>
              <a:t>и шаблона длиной </a:t>
            </a:r>
            <a:r>
              <a:rPr lang="en-US" sz="2200" dirty="0" smtClean="0"/>
              <a:t>m</a:t>
            </a:r>
            <a:r>
              <a:rPr lang="ru-RU" sz="2200" dirty="0" smtClean="0"/>
              <a:t>, </a:t>
            </a:r>
            <a:r>
              <a:rPr lang="ru-RU" sz="2200" dirty="0"/>
              <a:t>которые представляют собой входные данные для алгоритма поиска подстроки на основе грубой силы, приводящие к наихудшему случаю. Какое именно количество сравнений выполняется для таких входных данных?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8823" y="2190749"/>
            <a:ext cx="10529969" cy="398621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 = 7</a:t>
            </a:r>
          </a:p>
          <a:p>
            <a:r>
              <a:rPr lang="en-US" dirty="0"/>
              <a:t>m = 3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Text:     "</a:t>
            </a:r>
            <a:r>
              <a:rPr lang="en-US" dirty="0" err="1"/>
              <a:t>aaaaaaa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Pattern:  "</a:t>
            </a:r>
            <a:r>
              <a:rPr lang="en-US" dirty="0" err="1"/>
              <a:t>aab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ru-RU" dirty="0" smtClean="0"/>
              <a:t>То есть проходит  по максимальному количеству проверок по каждому символу в тексте, </a:t>
            </a:r>
            <a:r>
              <a:rPr lang="ru-RU" dirty="0"/>
              <a:t>а </a:t>
            </a:r>
            <a:r>
              <a:rPr lang="ru-RU" dirty="0" smtClean="0"/>
              <a:t>именно  </a:t>
            </a:r>
            <a:r>
              <a:rPr lang="ru-RU" dirty="0"/>
              <a:t>по </a:t>
            </a:r>
            <a:r>
              <a:rPr lang="en-US" dirty="0"/>
              <a:t>m</a:t>
            </a:r>
          </a:p>
          <a:p>
            <a:endParaRPr lang="en-US" dirty="0"/>
          </a:p>
          <a:p>
            <a:pPr marL="0" indent="0">
              <a:buNone/>
            </a:pPr>
            <a:r>
              <a:rPr lang="ru-RU" dirty="0" smtClean="0"/>
              <a:t>То есть количество проверок для наихудшего случая = </a:t>
            </a:r>
            <a:r>
              <a:rPr lang="en-US" dirty="0"/>
              <a:t>m x (n - m + 1), </a:t>
            </a:r>
          </a:p>
          <a:p>
            <a:pPr marL="0" indent="0">
              <a:buNone/>
            </a:pPr>
            <a:r>
              <a:rPr lang="ru-RU" dirty="0"/>
              <a:t>а в </a:t>
            </a:r>
            <a:r>
              <a:rPr lang="ru-RU" dirty="0" smtClean="0"/>
              <a:t>нашем случае </a:t>
            </a:r>
            <a:r>
              <a:rPr lang="ru-RU" dirty="0"/>
              <a:t>= 3 х 5 = 15</a:t>
            </a:r>
          </a:p>
        </p:txBody>
      </p:sp>
    </p:spTree>
    <p:extLst>
      <p:ext uri="{BB962C8B-B14F-4D97-AF65-F5344CB8AC3E}">
        <p14:creationId xmlns:p14="http://schemas.microsoft.com/office/powerpoint/2010/main" val="64102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629" y="535577"/>
            <a:ext cx="10778163" cy="1292879"/>
          </a:xfrm>
        </p:spPr>
        <p:txBody>
          <a:bodyPr>
            <a:normAutofit fontScale="90000"/>
          </a:bodyPr>
          <a:lstStyle/>
          <a:p>
            <a:r>
              <a:rPr lang="ru-RU" sz="2700" dirty="0"/>
              <a:t>Если вы ищете шаблон, содержащий редко встречающиеся символы (например, </a:t>
            </a:r>
            <a:r>
              <a:rPr lang="en-US" sz="2700" dirty="0"/>
              <a:t>Q</a:t>
            </a:r>
            <a:r>
              <a:rPr lang="ru-RU" sz="2700" dirty="0"/>
              <a:t> или </a:t>
            </a:r>
            <a:r>
              <a:rPr lang="en-US" sz="2700" dirty="0"/>
              <a:t>Z</a:t>
            </a:r>
            <a:r>
              <a:rPr lang="ru-RU" sz="2700" dirty="0"/>
              <a:t> в английском тексте), то как вы модифицируете алгоритм, основанный на грубой силе, чтобы воспользоваться этой информацией?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1074" y="2168435"/>
            <a:ext cx="10477718" cy="4008528"/>
          </a:xfrm>
        </p:spPr>
        <p:txBody>
          <a:bodyPr>
            <a:normAutofit/>
          </a:bodyPr>
          <a:lstStyle/>
          <a:p>
            <a:r>
              <a:rPr lang="ru-RU" dirty="0"/>
              <a:t> </a:t>
            </a:r>
            <a:r>
              <a:rPr lang="ru-RU" dirty="0" smtClean="0"/>
              <a:t>Например, известно, что </a:t>
            </a:r>
            <a:r>
              <a:rPr lang="en-US" dirty="0"/>
              <a:t>pattern = "</a:t>
            </a:r>
            <a:r>
              <a:rPr lang="en-US" dirty="0" err="1"/>
              <a:t>abcZd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ru-RU" dirty="0"/>
              <a:t>На </a:t>
            </a:r>
            <a:r>
              <a:rPr lang="ru-RU" dirty="0" smtClean="0"/>
              <a:t>каждой итерации проверяем сначала:</a:t>
            </a:r>
            <a:endParaRPr lang="ru-RU" dirty="0"/>
          </a:p>
          <a:p>
            <a:r>
              <a:rPr lang="en-US" dirty="0"/>
              <a:t>if pattern[3] == text[</a:t>
            </a:r>
            <a:r>
              <a:rPr lang="en-US" dirty="0" err="1"/>
              <a:t>i</a:t>
            </a:r>
            <a:r>
              <a:rPr lang="en-US" dirty="0"/>
              <a:t> + 3</a:t>
            </a:r>
            <a:r>
              <a:rPr lang="en-US" dirty="0" smtClean="0"/>
              <a:t>],</a:t>
            </a:r>
            <a:r>
              <a:rPr lang="ru-RU" dirty="0" smtClean="0"/>
              <a:t> а уже после этого продолжаем обычную проверку. 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Благодаря тому, что вероятнее ситуация, когда во взятом промежутке из текста не будет редко встречающегося элемента, </a:t>
            </a:r>
            <a:r>
              <a:rPr lang="ru-RU" dirty="0"/>
              <a:t>у нас </a:t>
            </a:r>
            <a:r>
              <a:rPr lang="ru-RU" dirty="0" smtClean="0"/>
              <a:t>значительно сократиться количество проверок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714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Разработайте и выполните эксперимент по сравнению времени работы двух версий последовательного поиска.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7" t="12154" r="7208" b="50449"/>
          <a:stretch/>
        </p:blipFill>
        <p:spPr>
          <a:xfrm>
            <a:off x="313508" y="1959428"/>
            <a:ext cx="10625847" cy="3526971"/>
          </a:xfrm>
        </p:spPr>
      </p:pic>
    </p:spTree>
    <p:extLst>
      <p:ext uri="{BB962C8B-B14F-4D97-AF65-F5344CB8AC3E}">
        <p14:creationId xmlns:p14="http://schemas.microsoft.com/office/powerpoint/2010/main" val="32885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Улучшение эффективности алгоритма добавлением искомого элемента в </a:t>
            </a:r>
            <a:r>
              <a:rPr lang="ru-RU" smtClean="0"/>
              <a:t>конец массива.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8" t="24346" r="7991" b="24568"/>
          <a:stretch/>
        </p:blipFill>
        <p:spPr>
          <a:xfrm>
            <a:off x="849086" y="2178424"/>
            <a:ext cx="9806560" cy="4182035"/>
          </a:xfrm>
        </p:spPr>
      </p:pic>
    </p:spTree>
    <p:extLst>
      <p:ext uri="{BB962C8B-B14F-4D97-AF65-F5344CB8AC3E}">
        <p14:creationId xmlns:p14="http://schemas.microsoft.com/office/powerpoint/2010/main" val="228734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/>
              <a:t>Ч</a:t>
            </a:r>
            <a:r>
              <a:rPr lang="uk-UA" dirty="0" err="1" smtClean="0"/>
              <a:t>то</a:t>
            </a:r>
            <a:r>
              <a:rPr lang="uk-UA" dirty="0" smtClean="0"/>
              <a:t> же </a:t>
            </a:r>
            <a:r>
              <a:rPr lang="uk-UA" dirty="0" err="1" smtClean="0"/>
              <a:t>такое</a:t>
            </a:r>
            <a:r>
              <a:rPr lang="uk-UA" dirty="0" smtClean="0"/>
              <a:t> </a:t>
            </a:r>
            <a:r>
              <a:rPr lang="uk-UA" dirty="0" err="1" smtClean="0"/>
              <a:t>вообще</a:t>
            </a:r>
            <a:r>
              <a:rPr lang="uk-UA" dirty="0" smtClean="0"/>
              <a:t> метод </a:t>
            </a:r>
            <a:r>
              <a:rPr lang="uk-UA" dirty="0" err="1" smtClean="0"/>
              <a:t>грубой</a:t>
            </a:r>
            <a:r>
              <a:rPr lang="uk-UA" dirty="0" smtClean="0"/>
              <a:t> сил</a:t>
            </a:r>
            <a:r>
              <a:rPr lang="ru-RU" dirty="0" smtClean="0"/>
              <a:t>ы</a:t>
            </a:r>
            <a:r>
              <a:rPr lang="uk-UA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199" y="1828456"/>
            <a:ext cx="11207931" cy="4663783"/>
          </a:xfrm>
        </p:spPr>
        <p:txBody>
          <a:bodyPr/>
          <a:lstStyle/>
          <a:p>
            <a:r>
              <a:rPr lang="ru-RU" b="1" i="1" u="sng" dirty="0" smtClean="0"/>
              <a:t>Метод грубой силы </a:t>
            </a:r>
            <a:r>
              <a:rPr lang="ru-RU" dirty="0" smtClean="0"/>
              <a:t>представляет собой прямой подход к решению задачи, обычно основанный непосредственно на формулировке задачи и определениях используемых ею концепций.</a:t>
            </a:r>
          </a:p>
          <a:p>
            <a:pPr marL="0" indent="0">
              <a:buNone/>
            </a:pPr>
            <a:r>
              <a:rPr lang="ru-RU" b="1" i="1" dirty="0" smtClean="0"/>
              <a:t>Преимущества и недостатки метода грубой силы: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Применим практически для любых типов задач.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Часто оказывается наиболее простым в применении.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Редко дает красивые и эффективные алгоритмы.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Может оказаться полезным для решения небольших по размеру экземпляров задач.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Стоимость разработки более эффективного алгоритма может быть неприемлемой, если требуется решить только несколько экземпляров задачи.</a:t>
            </a:r>
          </a:p>
        </p:txBody>
      </p:sp>
    </p:spTree>
    <p:extLst>
      <p:ext uri="{BB962C8B-B14F-4D97-AF65-F5344CB8AC3E}">
        <p14:creationId xmlns:p14="http://schemas.microsoft.com/office/powerpoint/2010/main" val="89416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1" t="27353" r="13815" b="21372"/>
          <a:stretch/>
        </p:blipFill>
        <p:spPr>
          <a:xfrm>
            <a:off x="1048871" y="2074263"/>
            <a:ext cx="8938312" cy="4313090"/>
          </a:xfrm>
        </p:spPr>
      </p:pic>
    </p:spTree>
    <p:extLst>
      <p:ext uri="{BB962C8B-B14F-4D97-AF65-F5344CB8AC3E}">
        <p14:creationId xmlns:p14="http://schemas.microsoft.com/office/powerpoint/2010/main" val="173158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Функция, которая получает массив и элемент для поиска и возвращает список индексов вхождения этого элемента.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0" t="15825" r="6620" b="57303"/>
          <a:stretch/>
        </p:blipFill>
        <p:spPr>
          <a:xfrm>
            <a:off x="631473" y="2429691"/>
            <a:ext cx="10669491" cy="2377440"/>
          </a:xfrm>
        </p:spPr>
      </p:pic>
    </p:spTree>
    <p:extLst>
      <p:ext uri="{BB962C8B-B14F-4D97-AF65-F5344CB8AC3E}">
        <p14:creationId xmlns:p14="http://schemas.microsoft.com/office/powerpoint/2010/main" val="345711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186" y="557783"/>
            <a:ext cx="11298065" cy="1362113"/>
          </a:xfrm>
        </p:spPr>
        <p:txBody>
          <a:bodyPr>
            <a:normAutofit fontScale="90000"/>
          </a:bodyPr>
          <a:lstStyle/>
          <a:p>
            <a:r>
              <a:rPr lang="ru-RU" dirty="0"/>
              <a:t>Напишите псевдокод алгоритма поиска подстрок, основанного на грубой силе, который для заданного шаблона возвращает общее количество соответствующих ему подстрок в данном тексте.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153" t="10581" r="19973" b="13064"/>
          <a:stretch/>
        </p:blipFill>
        <p:spPr>
          <a:xfrm>
            <a:off x="757646" y="1919896"/>
            <a:ext cx="6191794" cy="467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7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61704"/>
            <a:ext cx="11996057" cy="1449977"/>
          </a:xfrm>
        </p:spPr>
        <p:txBody>
          <a:bodyPr>
            <a:normAutofit fontScale="90000"/>
          </a:bodyPr>
          <a:lstStyle/>
          <a:p>
            <a:r>
              <a:rPr lang="ru-RU" sz="2200" dirty="0"/>
              <a:t>Определите количество сравнений символов, которые будут выполнены алгоритмом, основанном на грубой силе, при поиске шаблона   </a:t>
            </a:r>
            <a:r>
              <a:rPr lang="en-US" sz="2200" dirty="0"/>
              <a:t>GANDHI</a:t>
            </a:r>
            <a:r>
              <a:rPr lang="ru-RU" sz="2200" dirty="0"/>
              <a:t> в </a:t>
            </a:r>
            <a:r>
              <a:rPr lang="ru-RU" sz="2200" dirty="0" smtClean="0"/>
              <a:t>тексте</a:t>
            </a:r>
            <a:r>
              <a:rPr lang="en-US" sz="2200" dirty="0" smtClean="0"/>
              <a:t> </a:t>
            </a:r>
            <a:r>
              <a:rPr lang="ru-RU" sz="2200" dirty="0"/>
              <a:t>ТНЕ</a:t>
            </a:r>
            <a:r>
              <a:rPr lang="en-US" sz="2200" dirty="0"/>
              <a:t>R</a:t>
            </a:r>
            <a:r>
              <a:rPr lang="ru-RU" sz="2200" dirty="0"/>
              <a:t>Е</a:t>
            </a:r>
            <a:r>
              <a:rPr lang="en-US" sz="2200" dirty="0"/>
              <a:t>_S5_ </a:t>
            </a:r>
            <a:r>
              <a:rPr lang="ru-RU" sz="2200" dirty="0"/>
              <a:t>МО</a:t>
            </a:r>
            <a:r>
              <a:rPr lang="en-US" sz="2200" dirty="0"/>
              <a:t>R</a:t>
            </a:r>
            <a:r>
              <a:rPr lang="ru-RU" sz="2200" dirty="0"/>
              <a:t>Е</a:t>
            </a:r>
            <a:r>
              <a:rPr lang="en-US" sz="2200" dirty="0"/>
              <a:t>_</a:t>
            </a:r>
            <a:r>
              <a:rPr lang="ru-RU" sz="2200" dirty="0"/>
              <a:t>ТО</a:t>
            </a:r>
            <a:r>
              <a:rPr lang="en-US" sz="2200" dirty="0"/>
              <a:t>_LIF</a:t>
            </a:r>
            <a:r>
              <a:rPr lang="ru-RU" sz="2200" dirty="0"/>
              <a:t>Е</a:t>
            </a:r>
            <a:r>
              <a:rPr lang="en-US" sz="2200" dirty="0"/>
              <a:t>_</a:t>
            </a:r>
            <a:r>
              <a:rPr lang="ru-RU" sz="2200" dirty="0"/>
              <a:t>ТН</a:t>
            </a:r>
            <a:r>
              <a:rPr lang="en-US" sz="2200" dirty="0"/>
              <a:t>AN_INCREASING _I</a:t>
            </a:r>
            <a:r>
              <a:rPr lang="ru-RU" sz="2200" dirty="0"/>
              <a:t>Т</a:t>
            </a:r>
            <a:r>
              <a:rPr lang="en-US" sz="2200" dirty="0"/>
              <a:t>S_S</a:t>
            </a:r>
            <a:r>
              <a:rPr lang="ru-RU" sz="2200" dirty="0"/>
              <a:t>РЕЕ</a:t>
            </a:r>
            <a:r>
              <a:rPr lang="en-US" sz="2200" dirty="0" smtClean="0"/>
              <a:t>D</a:t>
            </a:r>
            <a:r>
              <a:rPr lang="en-US" sz="2200" dirty="0"/>
              <a:t> </a:t>
            </a:r>
            <a:r>
              <a:rPr lang="en-US" sz="2200" dirty="0" smtClean="0"/>
              <a:t> </a:t>
            </a:r>
            <a:r>
              <a:rPr lang="ru-RU" sz="2200" dirty="0" smtClean="0"/>
              <a:t>(Будем </a:t>
            </a:r>
            <a:r>
              <a:rPr lang="ru-RU" sz="2200" dirty="0"/>
              <a:t>считать, что длина текста — 47 символов — известна до </a:t>
            </a:r>
            <a:r>
              <a:rPr lang="ru-RU" sz="2200" dirty="0" smtClean="0"/>
              <a:t>начала</a:t>
            </a:r>
            <a:r>
              <a:rPr lang="en-US" sz="2200" dirty="0" smtClean="0"/>
              <a:t> </a:t>
            </a:r>
            <a:r>
              <a:rPr lang="ru-RU" sz="2200" dirty="0" smtClean="0"/>
              <a:t>поиска</a:t>
            </a:r>
            <a:r>
              <a:rPr lang="ru-RU" sz="2200" dirty="0"/>
              <a:t>.)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068" t="11289" r="22590" b="35022"/>
          <a:stretch/>
        </p:blipFill>
        <p:spPr>
          <a:xfrm>
            <a:off x="656569" y="2129246"/>
            <a:ext cx="8931568" cy="497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2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4000" dirty="0" smtClean="0"/>
              <a:t>Где же он все таки используется?</a:t>
            </a:r>
            <a:endParaRPr lang="ru-RU" sz="400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44137" y="2076994"/>
            <a:ext cx="11286309" cy="4099969"/>
          </a:xfrm>
        </p:spPr>
        <p:txBody>
          <a:bodyPr rtlCol="0">
            <a:normAutofit/>
          </a:bodyPr>
          <a:lstStyle/>
          <a:p>
            <a:r>
              <a:rPr lang="ru-RU" sz="2400" dirty="0"/>
              <a:t>К методам «грубой силы» относят методы решения задачи путем перебора всех возможных вариантов. </a:t>
            </a:r>
            <a:r>
              <a:rPr lang="ru-RU" sz="2400" dirty="0" smtClean="0"/>
              <a:t>Сложность </a:t>
            </a:r>
            <a:r>
              <a:rPr lang="ru-RU" sz="2400" dirty="0"/>
              <a:t>полного перебора зависит от размерности пространства всех возможных решений задачи. Если пространство решений очень велико, то полный перебор может не дать результатов в течение месяцев и даже лет. </a:t>
            </a:r>
            <a:endParaRPr lang="ru-RU" sz="2400" dirty="0" smtClean="0"/>
          </a:p>
          <a:p>
            <a:r>
              <a:rPr lang="ru-RU" sz="2400" dirty="0" smtClean="0"/>
              <a:t>Метод </a:t>
            </a:r>
            <a:r>
              <a:rPr lang="ru-RU" sz="2400" dirty="0"/>
              <a:t>грубой силы используется для многих элементарных, но важных алгоритмических задач, таких как: вычисление суммы n чисел, поиск наибольшего элемента в списке, пузырьковая сортировка и т.д. </a:t>
            </a:r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Последовательный поиск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26571" y="1828456"/>
            <a:ext cx="11495315" cy="5029544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Поиск является одним из наиболее часто встречаемых действий в программировании. В общем случае под </a:t>
            </a:r>
            <a:r>
              <a:rPr lang="ru-RU" b="1" dirty="0"/>
              <a:t>«поиском»</a:t>
            </a:r>
            <a:r>
              <a:rPr lang="ru-RU" dirty="0"/>
              <a:t> понимается </a:t>
            </a:r>
            <a:r>
              <a:rPr lang="ru-RU" i="1" u="sng" dirty="0"/>
              <a:t>процесс нахождения конкретной информации в ранее созданном множестве данных. </a:t>
            </a:r>
            <a:r>
              <a:rPr lang="ru-RU" dirty="0"/>
              <a:t>Обычно данные представляют собой записи, каждая из которых имеет хотя бы один ключ</a:t>
            </a:r>
            <a:r>
              <a:rPr lang="ru-RU" dirty="0" smtClean="0"/>
              <a:t>.</a:t>
            </a:r>
          </a:p>
          <a:p>
            <a:r>
              <a:rPr lang="ru-RU" dirty="0" smtClean="0"/>
              <a:t> </a:t>
            </a:r>
            <a:r>
              <a:rPr lang="ru-RU" b="1" dirty="0"/>
              <a:t>Ключ поиска </a:t>
            </a:r>
            <a:r>
              <a:rPr lang="ru-RU" dirty="0"/>
              <a:t>– это поле записи, по значению которого происходит поиск. Ключи используются для отличия одних записей от других</a:t>
            </a:r>
            <a:r>
              <a:rPr lang="ru-RU" dirty="0" smtClean="0"/>
              <a:t>.</a:t>
            </a:r>
          </a:p>
          <a:p>
            <a:r>
              <a:rPr lang="ru-RU" dirty="0" smtClean="0"/>
              <a:t> </a:t>
            </a:r>
            <a:r>
              <a:rPr lang="ru-RU" b="1" dirty="0"/>
              <a:t>Целью поиска </a:t>
            </a:r>
            <a:r>
              <a:rPr lang="ru-RU" dirty="0"/>
              <a:t>является нахождение всех записей (если они есть) с данным значением ключа. </a:t>
            </a:r>
            <a:endParaRPr lang="ru-RU" dirty="0" smtClean="0"/>
          </a:p>
          <a:p>
            <a:r>
              <a:rPr lang="ru-RU" dirty="0" smtClean="0"/>
              <a:t>Существует </a:t>
            </a:r>
            <a:r>
              <a:rPr lang="ru-RU" dirty="0"/>
              <a:t>множество различных алгоритмов поиска, которые принципиально зависят от способа организации данных. У каждого алгоритма поиска есть свои преимущества и недостатки. Поэтому важно выбрать тот алгоритм, который лучше всего подходит для решения конкретной задачи. Представителем методов грубой силы является метод, который носит название </a:t>
            </a:r>
            <a:r>
              <a:rPr lang="ru-RU" b="1" dirty="0"/>
              <a:t>последовательного или линейного поиска.</a:t>
            </a:r>
            <a:r>
              <a:rPr lang="ru-RU" dirty="0"/>
              <a:t> Идея этого метода заключается в следующем. Множество элементов просматривается последовательно в некотором порядке, гарантирующем, что будут просмотрены все элементы множества (например, слева направо). Если в ходе просмотра множества будет найден искомый элемент, просмотр прекращается с положительным результатом; если же будет просмотрено все множество, а элемент не будет найден, алгоритм должен выдать отрицательный результат.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10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5" t="34676" r="27038" b="30553"/>
          <a:stretch/>
        </p:blipFill>
        <p:spPr>
          <a:xfrm>
            <a:off x="638087" y="2638697"/>
            <a:ext cx="11077627" cy="3265714"/>
          </a:xfrm>
        </p:spPr>
      </p:pic>
    </p:spTree>
    <p:extLst>
      <p:ext uri="{BB962C8B-B14F-4D97-AF65-F5344CB8AC3E}">
        <p14:creationId xmlns:p14="http://schemas.microsoft.com/office/powerpoint/2010/main" val="275678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0" y="1867645"/>
            <a:ext cx="11887200" cy="2037806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Метод грубой силы предлагает подход, основанный непосредственно на формулировке задачи, а именно, на определении значения операции, которая носит название «возведение в степень»:</a:t>
            </a:r>
          </a:p>
          <a:p>
            <a:endParaRPr lang="ru-RU" dirty="0"/>
          </a:p>
        </p:txBody>
      </p:sp>
      <p:pic>
        <p:nvPicPr>
          <p:cNvPr id="5" name="Рисунок 4"/>
          <p:cNvPicPr/>
          <p:nvPr/>
        </p:nvPicPr>
        <p:blipFill rotWithShape="1">
          <a:blip r:embed="rId2"/>
          <a:srcRect l="14711" t="35117" r="25120" b="42840"/>
          <a:stretch/>
        </p:blipFill>
        <p:spPr bwMode="auto">
          <a:xfrm>
            <a:off x="574765" y="4128246"/>
            <a:ext cx="9013372" cy="23509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 descr="Картинки по запросу &quot;возведение в степень&quot;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81" y="2699113"/>
            <a:ext cx="2340157" cy="1206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19" y="2717074"/>
            <a:ext cx="9513106" cy="135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3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1" t="29916" r="33518" b="22566"/>
          <a:stretch/>
        </p:blipFill>
        <p:spPr>
          <a:xfrm>
            <a:off x="2152218" y="2090058"/>
            <a:ext cx="7544926" cy="4376056"/>
          </a:xfrm>
        </p:spPr>
      </p:pic>
    </p:spTree>
    <p:extLst>
      <p:ext uri="{BB962C8B-B14F-4D97-AF65-F5344CB8AC3E}">
        <p14:creationId xmlns:p14="http://schemas.microsoft.com/office/powerpoint/2010/main" val="91223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Последовательный поиск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2880" y="2037806"/>
            <a:ext cx="5917474" cy="4820194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Алгоритм, основанный на методе грубой силы, для решения общей задачи поиска называется последовательным поиском. Этот алгоритм просто по очереди сравнивает элементы заданного списка с ключом поиска до тех пор, пока не будет найден элемент с указанным значением ключа (успешный поиск) или весь список будет проверен, но требуемый элемент не найден (неудачный поиск). Зачастую применяется простой дополнительный прием: если добавить ключ поиска в конец списка, то поиск обязательно будет успешным, следовательно, можно убрать проверку завершения списка в каждой итерации алгоритма. Далее приведен псевдокод такой улучшенной версии; предполагается, что входные данные имеют вид массива.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r="12088"/>
          <a:stretch/>
        </p:blipFill>
        <p:spPr>
          <a:xfrm>
            <a:off x="6079389" y="2129247"/>
            <a:ext cx="6112612" cy="403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9635" y="361840"/>
            <a:ext cx="9628632" cy="1362113"/>
          </a:xfrm>
        </p:spPr>
        <p:txBody>
          <a:bodyPr rtlCol="0"/>
          <a:lstStyle/>
          <a:p>
            <a:r>
              <a:rPr lang="ru-RU" dirty="0" smtClean="0"/>
              <a:t>Алгоритм 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" y="1959429"/>
            <a:ext cx="5747657" cy="4898571"/>
          </a:xfrm>
        </p:spPr>
        <p:txBody>
          <a:bodyPr rtlCol="0">
            <a:normAutofit fontScale="85000" lnSpcReduction="20000"/>
          </a:bodyPr>
          <a:lstStyle/>
          <a:p>
            <a:pPr algn="just"/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Если исходный список отсортирован, можно воспользоваться еще одним усовершенствованием: поиск в таком списке можно прекращать, как только встретится элемент, не меньший ключа поиска. Последовательный поиск представляет превосходную иллюстрацию метода грубой силы, с его характерными сильными (простота) и слабыми (низкая эффективность) сторонами.</a:t>
            </a:r>
          </a:p>
          <a:p>
            <a:pPr algn="just"/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Совершенно очевидно, что время работы этого алгоритма может отличаться в очень широких пределах для одного и того же списка размера п. В наихудшем случае, т.е. когда в списке нет искомого элемента либо когда искомый элемент расположен в списке последним, в алгоритме будет выполнено наибольшее количество операций сравнения ключа со всеми n элементами списка: C(n) = n.</a:t>
            </a:r>
          </a:p>
          <a:p>
            <a:pPr rtl="0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182" y="2141060"/>
            <a:ext cx="6114818" cy="40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кольные предметы 16: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19_TF03462902_TF03462902.potx" id="{BAC63EC1-72D2-48C1-B41B-534A4895C3B1}" vid="{6FF2C71A-6631-4AB1-81A9-F18F0A42702E}"/>
    </a:ext>
  </a:extLst>
</a:theme>
</file>

<file path=ppt/theme/theme2.xml><?xml version="1.0" encoding="utf-8"?>
<a:theme xmlns:a="http://schemas.openxmlformats.org/drawingml/2006/main" name="Тема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учебных предметов, дизайн с рисунками на школьной доске (широкоэкранный формат)</Template>
  <TotalTime>259</TotalTime>
  <Words>1469</Words>
  <Application>Microsoft Office PowerPoint</Application>
  <PresentationFormat>Широкоэкранный</PresentationFormat>
  <Paragraphs>86</Paragraphs>
  <Slides>23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Calibri</vt:lpstr>
      <vt:lpstr>Cambria Math</vt:lpstr>
      <vt:lpstr>Times New Roman</vt:lpstr>
      <vt:lpstr>Wingdings</vt:lpstr>
      <vt:lpstr>Школьные предметы 16:9</vt:lpstr>
      <vt:lpstr>Последовательный поиск и поиск подрядов методом грубой силы.</vt:lpstr>
      <vt:lpstr>Что же такое вообще метод грубой силы?</vt:lpstr>
      <vt:lpstr>Где же он все таки используется?</vt:lpstr>
      <vt:lpstr>Последовательный поиск </vt:lpstr>
      <vt:lpstr>Презентация PowerPoint</vt:lpstr>
      <vt:lpstr>Презентация PowerPoint</vt:lpstr>
      <vt:lpstr>Презентация PowerPoint</vt:lpstr>
      <vt:lpstr>Последовательный поиск</vt:lpstr>
      <vt:lpstr>Алгоритм </vt:lpstr>
      <vt:lpstr>Поиск подстроки.</vt:lpstr>
      <vt:lpstr>Алгоритм</vt:lpstr>
      <vt:lpstr>Презентация PowerPoint</vt:lpstr>
      <vt:lpstr>Найдите кол-во сравнений, выполняемых версией последовательного поиска с ограничителем: в наихудшем и среднем случае при вероятности успешного поиска p.</vt:lpstr>
      <vt:lpstr>Для фиксированого n определите значения p ,0 =&lt; p &lt;= 1, для которых формула дает наибольшее и наименьшее значения. </vt:lpstr>
      <vt:lpstr>Сколько сравнений (успешных и неудачных) сделает алгоритм поиска подстроки, основанный на грубой силе, для следующих шаблонов в тексте, состоящем из 1000 нулей?  а) 00001 6) 10000 в) 01010</vt:lpstr>
      <vt:lpstr>Приведите пример текста длиной n и шаблона длиной m, которые представляют собой входные данные для алгоритма поиска подстроки на основе грубой силы, приводящие к наихудшему случаю. Какое именно количество сравнений выполняется для таких входных данных? </vt:lpstr>
      <vt:lpstr>Если вы ищете шаблон, содержащий редко встречающиеся символы (например, Q или Z в английском тексте), то как вы модифицируете алгоритм, основанный на грубой силе, чтобы воспользоваться этой информацией? </vt:lpstr>
      <vt:lpstr>Разработайте и выполните эксперимент по сравнению времени работы двух версий последовательного поиска.</vt:lpstr>
      <vt:lpstr>Улучшение эффективности алгоритма добавлением искомого элемента в конец массива.</vt:lpstr>
      <vt:lpstr>Презентация PowerPoint</vt:lpstr>
      <vt:lpstr>Функция, которая получает массив и элемент для поиска и возвращает список индексов вхождения этого элемента.</vt:lpstr>
      <vt:lpstr>Напишите псевдокод алгоритма поиска подстрок, основанного на грубой силе, который для заданного шаблона возвращает общее количество соответствующих ему подстрок в данном тексте. </vt:lpstr>
      <vt:lpstr>Определите количество сравнений символов, которые будут выполнены алгоритмом, основанном на грубой силе, при поиске шаблона   GANDHI в тексте ТНЕRЕ_S5_ МОRЕ_ТО_LIFЕ_ТНAN_INCREASING _IТS_SРЕЕD  (Будем считать, что длина текста — 47 символов — известна до начала поиска.)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Последовательный поиск и поиск подрядов методом грубой силы.</dc:title>
  <dc:creator>Toshiba</dc:creator>
  <cp:lastModifiedBy>Toshiba</cp:lastModifiedBy>
  <cp:revision>20</cp:revision>
  <dcterms:created xsi:type="dcterms:W3CDTF">2020-02-09T11:15:22Z</dcterms:created>
  <dcterms:modified xsi:type="dcterms:W3CDTF">2020-02-09T17:53:45Z</dcterms:modified>
</cp:coreProperties>
</file>

<file path=docProps/thumbnail.jpeg>
</file>